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DM Serif Display" charset="1" panose="00000000000000000000"/>
      <p:regular r:id="rId23"/>
    </p:embeddedFont>
    <p:embeddedFont>
      <p:font typeface="Arimo" charset="1" panose="020B06040202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96" t="-49678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2330016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087516" y="4326530"/>
            <a:ext cx="12112967" cy="25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93"/>
              </a:lnSpc>
              <a:spcBef>
                <a:spcPct val="0"/>
              </a:spcBef>
            </a:pPr>
            <a:r>
              <a:rPr lang="en-US" sz="17938" strike="noStrike" u="none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PROYECTO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81394" y="1247762"/>
            <a:ext cx="3778454" cy="929854"/>
          </a:xfrm>
          <a:custGeom>
            <a:avLst/>
            <a:gdLst/>
            <a:ahLst/>
            <a:cxnLst/>
            <a:rect r="r" b="b" t="t" l="l"/>
            <a:pathLst>
              <a:path h="929854" w="3778454">
                <a:moveTo>
                  <a:pt x="0" y="0"/>
                </a:moveTo>
                <a:lnTo>
                  <a:pt x="3778454" y="0"/>
                </a:lnTo>
                <a:lnTo>
                  <a:pt x="3778454" y="929854"/>
                </a:lnTo>
                <a:lnTo>
                  <a:pt x="0" y="9298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87516" y="2477654"/>
            <a:ext cx="12112967" cy="14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90"/>
              </a:lnSpc>
              <a:spcBef>
                <a:spcPct val="0"/>
              </a:spcBef>
            </a:pPr>
            <a:r>
              <a:rPr lang="en-US" sz="10551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PRESENTACIÓN 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87516" y="7107569"/>
            <a:ext cx="12112967" cy="14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90"/>
              </a:lnSpc>
              <a:spcBef>
                <a:spcPct val="0"/>
              </a:spcBef>
            </a:pPr>
            <a:r>
              <a:rPr lang="en-US" sz="10551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“AULA VIRTUAL’’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49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499648" y="3879599"/>
            <a:ext cx="2243100" cy="2243100"/>
          </a:xfrm>
          <a:custGeom>
            <a:avLst/>
            <a:gdLst/>
            <a:ahLst/>
            <a:cxnLst/>
            <a:rect r="r" b="b" t="t" l="l"/>
            <a:pathLst>
              <a:path h="2243100" w="2243100">
                <a:moveTo>
                  <a:pt x="0" y="0"/>
                </a:moveTo>
                <a:lnTo>
                  <a:pt x="2243100" y="0"/>
                </a:lnTo>
                <a:lnTo>
                  <a:pt x="2243100" y="2243100"/>
                </a:lnTo>
                <a:lnTo>
                  <a:pt x="0" y="2243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53758" y="3808423"/>
            <a:ext cx="2527802" cy="2527802"/>
          </a:xfrm>
          <a:custGeom>
            <a:avLst/>
            <a:gdLst/>
            <a:ahLst/>
            <a:cxnLst/>
            <a:rect r="r" b="b" t="t" l="l"/>
            <a:pathLst>
              <a:path h="2527802" w="2527802">
                <a:moveTo>
                  <a:pt x="0" y="0"/>
                </a:moveTo>
                <a:lnTo>
                  <a:pt x="2527802" y="0"/>
                </a:lnTo>
                <a:lnTo>
                  <a:pt x="2527802" y="2527802"/>
                </a:lnTo>
                <a:lnTo>
                  <a:pt x="0" y="2527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361" t="-14892" r="-57387" b="-1161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44010" y="3737248"/>
            <a:ext cx="2385451" cy="2385451"/>
          </a:xfrm>
          <a:custGeom>
            <a:avLst/>
            <a:gdLst/>
            <a:ahLst/>
            <a:cxnLst/>
            <a:rect r="r" b="b" t="t" l="l"/>
            <a:pathLst>
              <a:path h="2385451" w="2385451">
                <a:moveTo>
                  <a:pt x="0" y="0"/>
                </a:moveTo>
                <a:lnTo>
                  <a:pt x="2385451" y="0"/>
                </a:lnTo>
                <a:lnTo>
                  <a:pt x="2385451" y="2385451"/>
                </a:lnTo>
                <a:lnTo>
                  <a:pt x="0" y="2385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132860" y="6407401"/>
            <a:ext cx="2976676" cy="537864"/>
            <a:chOff x="0" y="0"/>
            <a:chExt cx="3968901" cy="717152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968901" cy="717152"/>
              <a:chOff x="0" y="0"/>
              <a:chExt cx="963050" cy="17401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963050" cy="174016"/>
              </a:xfrm>
              <a:custGeom>
                <a:avLst/>
                <a:gdLst/>
                <a:ahLst/>
                <a:cxnLst/>
                <a:rect r="r" b="b" t="t" l="l"/>
                <a:pathLst>
                  <a:path h="17401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4016"/>
                    </a:lnTo>
                    <a:lnTo>
                      <a:pt x="0" y="17401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9050"/>
                <a:ext cx="963050" cy="1549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66555"/>
              <a:ext cx="3968901" cy="536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Java Script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729599" y="6407401"/>
            <a:ext cx="2976676" cy="537864"/>
            <a:chOff x="0" y="0"/>
            <a:chExt cx="3968901" cy="71715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968901" cy="717152"/>
              <a:chOff x="0" y="0"/>
              <a:chExt cx="963050" cy="174016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63050" cy="174016"/>
              </a:xfrm>
              <a:custGeom>
                <a:avLst/>
                <a:gdLst/>
                <a:ahLst/>
                <a:cxnLst/>
                <a:rect r="r" b="b" t="t" l="l"/>
                <a:pathLst>
                  <a:path h="17401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4016"/>
                    </a:lnTo>
                    <a:lnTo>
                      <a:pt x="0" y="17401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19050"/>
                <a:ext cx="963050" cy="1549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66555"/>
              <a:ext cx="3968901" cy="536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SQL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25400" y="6407401"/>
            <a:ext cx="2976676" cy="537864"/>
            <a:chOff x="0" y="0"/>
            <a:chExt cx="3968901" cy="71715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3968901" cy="717152"/>
              <a:chOff x="0" y="0"/>
              <a:chExt cx="963050" cy="174016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63050" cy="174016"/>
              </a:xfrm>
              <a:custGeom>
                <a:avLst/>
                <a:gdLst/>
                <a:ahLst/>
                <a:cxnLst/>
                <a:rect r="r" b="b" t="t" l="l"/>
                <a:pathLst>
                  <a:path h="17401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4016"/>
                    </a:lnTo>
                    <a:lnTo>
                      <a:pt x="0" y="17401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9050"/>
                <a:ext cx="963050" cy="1549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66555"/>
              <a:ext cx="3968901" cy="5364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GitHub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921201" y="6265050"/>
            <a:ext cx="2976676" cy="966489"/>
            <a:chOff x="0" y="0"/>
            <a:chExt cx="3968901" cy="128865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968901" cy="1288652"/>
              <a:chOff x="0" y="0"/>
              <a:chExt cx="963050" cy="31269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963050" cy="312690"/>
              </a:xfrm>
              <a:custGeom>
                <a:avLst/>
                <a:gdLst/>
                <a:ahLst/>
                <a:cxnLst/>
                <a:rect r="r" b="b" t="t" l="l"/>
                <a:pathLst>
                  <a:path h="312690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312690"/>
                    </a:lnTo>
                    <a:lnTo>
                      <a:pt x="0" y="312690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19050"/>
                <a:ext cx="963050" cy="29364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0" y="66555"/>
              <a:ext cx="3968901" cy="11079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Herramientas de Google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691235" y="3808423"/>
            <a:ext cx="2243100" cy="2243100"/>
          </a:xfrm>
          <a:custGeom>
            <a:avLst/>
            <a:gdLst/>
            <a:ahLst/>
            <a:cxnLst/>
            <a:rect r="r" b="b" t="t" l="l"/>
            <a:pathLst>
              <a:path h="2243100" w="2243100">
                <a:moveTo>
                  <a:pt x="0" y="0"/>
                </a:moveTo>
                <a:lnTo>
                  <a:pt x="2243100" y="0"/>
                </a:lnTo>
                <a:lnTo>
                  <a:pt x="2243100" y="2243100"/>
                </a:lnTo>
                <a:lnTo>
                  <a:pt x="0" y="2243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499648" y="1925255"/>
            <a:ext cx="13286736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Tecnologías y herramientas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32860" y="7088140"/>
            <a:ext cx="297667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Para el desarrollo de la interfaz y funcionalidades interactivas del aula virtual.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729599" y="7088140"/>
            <a:ext cx="297667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Para la gestión y almacenamiento de datos de usuarios y contenido educativo.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325400" y="7088140"/>
            <a:ext cx="297667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Para el control de versiones y la colaboración en el desarrollo del proyecto.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21201" y="7374414"/>
            <a:ext cx="2976676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Para la integración y gestión de documentos, comunicación y colaboración.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85" r="0" b="-165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670286" y="2751901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256981" y="3657716"/>
            <a:ext cx="1798329" cy="1887559"/>
          </a:xfrm>
          <a:custGeom>
            <a:avLst/>
            <a:gdLst/>
            <a:ahLst/>
            <a:cxnLst/>
            <a:rect r="r" b="b" t="t" l="l"/>
            <a:pathLst>
              <a:path h="1887559" w="1798329">
                <a:moveTo>
                  <a:pt x="0" y="0"/>
                </a:moveTo>
                <a:lnTo>
                  <a:pt x="1798329" y="0"/>
                </a:lnTo>
                <a:lnTo>
                  <a:pt x="1798329" y="1887559"/>
                </a:lnTo>
                <a:lnTo>
                  <a:pt x="0" y="18875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233663" y="3578910"/>
            <a:ext cx="1849095" cy="1849095"/>
          </a:xfrm>
          <a:custGeom>
            <a:avLst/>
            <a:gdLst/>
            <a:ahLst/>
            <a:cxnLst/>
            <a:rect r="r" b="b" t="t" l="l"/>
            <a:pathLst>
              <a:path h="1849095" w="1849095">
                <a:moveTo>
                  <a:pt x="0" y="0"/>
                </a:moveTo>
                <a:lnTo>
                  <a:pt x="1849095" y="0"/>
                </a:lnTo>
                <a:lnTo>
                  <a:pt x="1849095" y="1849095"/>
                </a:lnTo>
                <a:lnTo>
                  <a:pt x="0" y="18490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4237" y="3774986"/>
            <a:ext cx="2159526" cy="1653019"/>
          </a:xfrm>
          <a:custGeom>
            <a:avLst/>
            <a:gdLst/>
            <a:ahLst/>
            <a:cxnLst/>
            <a:rect r="r" b="b" t="t" l="l"/>
            <a:pathLst>
              <a:path h="1653019" w="2159526">
                <a:moveTo>
                  <a:pt x="0" y="0"/>
                </a:moveTo>
                <a:lnTo>
                  <a:pt x="2159526" y="0"/>
                </a:lnTo>
                <a:lnTo>
                  <a:pt x="2159526" y="1653019"/>
                </a:lnTo>
                <a:lnTo>
                  <a:pt x="0" y="16530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00632" y="1382211"/>
            <a:ext cx="13286736" cy="96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Elementos innovadores y valor agregado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0632" y="5878650"/>
            <a:ext cx="3241109" cy="61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Innovación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7656" y="5761380"/>
            <a:ext cx="3241109" cy="125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Contribución social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23446" y="5878650"/>
            <a:ext cx="3241109" cy="61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Valor agregado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90997" y="7029041"/>
            <a:ext cx="4506006" cy="133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Mejor calidad educativa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Eficiencia operativa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Optimización de recursos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957188" y="6695668"/>
            <a:ext cx="4501609" cy="166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Desarrollo de una plataforma que combina seguimiento académico, comunicación entre estudiantes y docentes, y gestión administrativa en un solo entorno digital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05207" y="7362416"/>
            <a:ext cx="4506006" cy="666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Inclu</a:t>
            </a:r>
            <a:r>
              <a:rPr lang="en-US" sz="1899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sión educativa</a:t>
            </a:r>
          </a:p>
          <a:p>
            <a:pPr algn="ctr" marL="0" indent="0" lvl="0">
              <a:lnSpc>
                <a:spcPts val="2659"/>
              </a:lnSpc>
              <a:spcBef>
                <a:spcPct val="0"/>
              </a:spcBef>
            </a:pPr>
            <a:r>
              <a:rPr lang="en-US" sz="1899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Reducción de barreras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2687805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857688" y="3505906"/>
            <a:ext cx="1957396" cy="1957396"/>
          </a:xfrm>
          <a:custGeom>
            <a:avLst/>
            <a:gdLst/>
            <a:ahLst/>
            <a:cxnLst/>
            <a:rect r="r" b="b" t="t" l="l"/>
            <a:pathLst>
              <a:path h="1957396" w="1957396">
                <a:moveTo>
                  <a:pt x="0" y="0"/>
                </a:moveTo>
                <a:lnTo>
                  <a:pt x="1957396" y="0"/>
                </a:lnTo>
                <a:lnTo>
                  <a:pt x="1957396" y="1957395"/>
                </a:lnTo>
                <a:lnTo>
                  <a:pt x="0" y="19573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63109" y="3353506"/>
            <a:ext cx="2161782" cy="1957396"/>
          </a:xfrm>
          <a:custGeom>
            <a:avLst/>
            <a:gdLst/>
            <a:ahLst/>
            <a:cxnLst/>
            <a:rect r="r" b="b" t="t" l="l"/>
            <a:pathLst>
              <a:path h="1957396" w="2161782">
                <a:moveTo>
                  <a:pt x="0" y="0"/>
                </a:moveTo>
                <a:lnTo>
                  <a:pt x="2161782" y="0"/>
                </a:lnTo>
                <a:lnTo>
                  <a:pt x="2161782" y="1957395"/>
                </a:lnTo>
                <a:lnTo>
                  <a:pt x="0" y="19573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120288" y="3353506"/>
            <a:ext cx="2350584" cy="1957396"/>
          </a:xfrm>
          <a:custGeom>
            <a:avLst/>
            <a:gdLst/>
            <a:ahLst/>
            <a:cxnLst/>
            <a:rect r="r" b="b" t="t" l="l"/>
            <a:pathLst>
              <a:path h="1957396" w="2350584">
                <a:moveTo>
                  <a:pt x="0" y="0"/>
                </a:moveTo>
                <a:lnTo>
                  <a:pt x="2350585" y="0"/>
                </a:lnTo>
                <a:lnTo>
                  <a:pt x="2350585" y="1957395"/>
                </a:lnTo>
                <a:lnTo>
                  <a:pt x="0" y="19573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67812" y="6574551"/>
            <a:ext cx="373714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A</a:t>
            </a: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cceso Remoto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Seguimiento Personalizado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Mejora en la Comunicación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Eficiencia Administrativa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534815" y="1246773"/>
            <a:ext cx="9218370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Beneficios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67812" y="5710951"/>
            <a:ext cx="37371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Beneficio usuario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75426" y="5710951"/>
            <a:ext cx="37371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Beneficio industria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427007" y="5568076"/>
            <a:ext cx="3737147" cy="113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Impacto social positivo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32815" y="6574551"/>
            <a:ext cx="402236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Inn</a:t>
            </a: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ovación Educativa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Modelo replicable para otros sectores educativos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Desarrollo Tecnológico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1868964" y="6970156"/>
            <a:ext cx="4853233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Educación de calidad para niños con limitaciones físicas o de salud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Mejora el acceso y desarrollo educativo</a:t>
            </a:r>
          </a:p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Reducción de Desigualdades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03" t="-7741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1877363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853430" y="3233934"/>
            <a:ext cx="11446799" cy="5385571"/>
          </a:xfrm>
          <a:custGeom>
            <a:avLst/>
            <a:gdLst/>
            <a:ahLst/>
            <a:cxnLst/>
            <a:rect r="r" b="b" t="t" l="l"/>
            <a:pathLst>
              <a:path h="5385571" w="11446799">
                <a:moveTo>
                  <a:pt x="0" y="0"/>
                </a:moveTo>
                <a:lnTo>
                  <a:pt x="11446799" y="0"/>
                </a:lnTo>
                <a:lnTo>
                  <a:pt x="11446799" y="5385571"/>
                </a:lnTo>
                <a:lnTo>
                  <a:pt x="0" y="53855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59271" y="1748775"/>
            <a:ext cx="14312459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Plan de implementación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33283" y="5565408"/>
            <a:ext cx="3020147" cy="64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Roadmap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03" t="-7741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1877363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47775" y="4050034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05473" y="1957297"/>
            <a:ext cx="14312459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Metodología a utilizar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1670" y="3916684"/>
            <a:ext cx="3020147" cy="1226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Scrum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19703" y="5550760"/>
            <a:ext cx="4509358" cy="2509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-Flexibilidad</a:t>
            </a: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-Gestión de riesgo efectiva</a:t>
            </a: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-Enfoque al cliente</a:t>
            </a: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-Entregables continuos </a:t>
            </a:r>
          </a:p>
          <a:p>
            <a:pPr algn="l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-Adaptibilidad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03" t="-7741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1877363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796787" y="4370628"/>
            <a:ext cx="3774495" cy="4114800"/>
          </a:xfrm>
          <a:custGeom>
            <a:avLst/>
            <a:gdLst/>
            <a:ahLst/>
            <a:cxnLst/>
            <a:rect r="r" b="b" t="t" l="l"/>
            <a:pathLst>
              <a:path h="4114800" w="3774495">
                <a:moveTo>
                  <a:pt x="0" y="0"/>
                </a:moveTo>
                <a:lnTo>
                  <a:pt x="3774495" y="0"/>
                </a:lnTo>
                <a:lnTo>
                  <a:pt x="37744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9703" y="2281664"/>
            <a:ext cx="14312459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impacto social duradero y sostenible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703" y="4925195"/>
            <a:ext cx="5667811" cy="2002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-Participación Comunitaria</a:t>
            </a: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-Beneficios Económicos y Sociales</a:t>
            </a:r>
          </a:p>
          <a:p>
            <a:pPr algn="l">
              <a:lnSpc>
                <a:spcPts val="3995"/>
              </a:lnSpc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-Adaptabilidad</a:t>
            </a:r>
          </a:p>
          <a:p>
            <a:pPr algn="l" marL="0" indent="0" lvl="0">
              <a:lnSpc>
                <a:spcPts val="3995"/>
              </a:lnSpc>
              <a:spcBef>
                <a:spcPct val="0"/>
              </a:spcBef>
            </a:pPr>
            <a:r>
              <a:rPr lang="en-US" sz="2853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-Revisión Continua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85" r="0" b="-165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086600" y="447923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79290" y="2782326"/>
            <a:ext cx="11329420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21" t="-4807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087516" y="4644747"/>
            <a:ext cx="12112967" cy="2504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193"/>
              </a:lnSpc>
              <a:spcBef>
                <a:spcPct val="0"/>
              </a:spcBef>
            </a:pPr>
            <a:r>
              <a:rPr lang="en-US" sz="17938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GRACIAS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87516" y="3213639"/>
            <a:ext cx="12112967" cy="1473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90"/>
              </a:lnSpc>
              <a:spcBef>
                <a:spcPct val="0"/>
              </a:spcBef>
            </a:pPr>
            <a:r>
              <a:rPr lang="en-US" sz="10551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MUCHÍSIMAS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7719238" y="4888842"/>
            <a:ext cx="675917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05. Tecnologías y herramientas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19238" y="3504543"/>
            <a:ext cx="7329619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03. Objetivo general y específicos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9238" y="2115739"/>
            <a:ext cx="5494277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01. Equipo de trabajo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19238" y="4196693"/>
            <a:ext cx="5494277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04. Propuesta de solución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19238" y="2812393"/>
            <a:ext cx="832169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02. Contexto y problemática del proyecto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21821" y="2416873"/>
            <a:ext cx="4588351" cy="171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1"/>
              </a:lnSpc>
              <a:spcBef>
                <a:spcPct val="0"/>
              </a:spcBef>
            </a:pPr>
            <a:r>
              <a:rPr lang="en-US" sz="10001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Índice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19238" y="5580992"/>
            <a:ext cx="8569715" cy="124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06. Elementos innovadores y valor agregado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19238" y="6892267"/>
            <a:ext cx="675917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07. Beneficios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9238" y="7584417"/>
            <a:ext cx="675917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08. Plan de implementación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19238" y="8276566"/>
            <a:ext cx="675917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09. Conclusión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585" r="0" b="-165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94203" y="3461847"/>
            <a:ext cx="11899594" cy="3874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800"/>
              </a:lnSpc>
              <a:spcBef>
                <a:spcPct val="0"/>
              </a:spcBef>
            </a:pPr>
            <a:r>
              <a:rPr lang="en-US" sz="120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</a:t>
            </a:r>
            <a:r>
              <a:rPr lang="en-US" sz="12000" strike="noStrike" u="none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QUIPO DE</a:t>
            </a:r>
          </a:p>
          <a:p>
            <a:pPr algn="ctr" marL="0" indent="0" lvl="0">
              <a:lnSpc>
                <a:spcPts val="11880"/>
              </a:lnSpc>
            </a:pPr>
            <a:r>
              <a:rPr lang="en-US" sz="12000" strike="noStrike" u="none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TRABAJO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49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608065" y="3232970"/>
            <a:ext cx="2976676" cy="3520134"/>
            <a:chOff x="0" y="0"/>
            <a:chExt cx="3968901" cy="469351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968901" cy="3968901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3968901"/>
              <a:ext cx="3968901" cy="724611"/>
              <a:chOff x="0" y="0"/>
              <a:chExt cx="963050" cy="1758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63050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963050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4035457"/>
              <a:ext cx="3968901" cy="54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Oscar Castro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70940" y="3232970"/>
            <a:ext cx="2976676" cy="3520134"/>
            <a:chOff x="0" y="0"/>
            <a:chExt cx="3968901" cy="469351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3968901" cy="396890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0" r="0" b="-1786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3968901"/>
              <a:ext cx="3968901" cy="724611"/>
              <a:chOff x="0" y="0"/>
              <a:chExt cx="963050" cy="17582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963050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9050"/>
                <a:ext cx="963050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923" y="4035457"/>
              <a:ext cx="3959055" cy="54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Valentina Muñoz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76046" y="3232970"/>
            <a:ext cx="2976676" cy="3520134"/>
            <a:chOff x="0" y="0"/>
            <a:chExt cx="3968901" cy="469351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968901" cy="3968901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3968901"/>
              <a:ext cx="3968901" cy="724611"/>
              <a:chOff x="0" y="0"/>
              <a:chExt cx="963050" cy="17582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963050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19050"/>
                <a:ext cx="963050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4035457"/>
              <a:ext cx="3968901" cy="54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9"/>
                </a:lnSpc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Tomás Campbell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520887" y="3232970"/>
            <a:ext cx="2976676" cy="3520134"/>
            <a:chOff x="0" y="0"/>
            <a:chExt cx="3968901" cy="4693512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3968901" cy="3968901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0" r="0" b="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3968901"/>
              <a:ext cx="3968901" cy="724611"/>
              <a:chOff x="0" y="0"/>
              <a:chExt cx="963050" cy="175826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963050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19050"/>
                <a:ext cx="963050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4923" y="4035457"/>
              <a:ext cx="3959055" cy="54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19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FFFFF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Mauricio Ormazabal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486337" y="7008843"/>
            <a:ext cx="3011227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Developer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14948" y="7008843"/>
            <a:ext cx="2932668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Product Manager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608065" y="7008843"/>
            <a:ext cx="2976676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Scrum Master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60617" y="6886288"/>
            <a:ext cx="2807533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Developer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53510" y="3044101"/>
            <a:ext cx="8579126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Contexto del Proyecto</a:t>
            </a:r>
          </a:p>
        </p:txBody>
      </p:sp>
      <p:sp>
        <p:nvSpPr>
          <p:cNvPr name="AutoShape 7" id="7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234858" y="2320306"/>
            <a:ext cx="4421024" cy="6100186"/>
            <a:chOff x="0" y="0"/>
            <a:chExt cx="5894699" cy="813358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894699" cy="6877873"/>
              <a:chOff x="0" y="0"/>
              <a:chExt cx="696612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966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6612">
                    <a:moveTo>
                      <a:pt x="0" y="0"/>
                    </a:moveTo>
                    <a:lnTo>
                      <a:pt x="696612" y="0"/>
                    </a:lnTo>
                    <a:lnTo>
                      <a:pt x="69661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24558" t="-78590" r="-47296" b="-678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6877873"/>
              <a:ext cx="5894699" cy="1255709"/>
              <a:chOff x="0" y="0"/>
              <a:chExt cx="825384" cy="175826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25385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825385">
                    <a:moveTo>
                      <a:pt x="0" y="0"/>
                    </a:moveTo>
                    <a:lnTo>
                      <a:pt x="825385" y="0"/>
                    </a:lnTo>
                    <a:lnTo>
                      <a:pt x="825385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19050"/>
                <a:ext cx="825384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49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852978" y="2463084"/>
            <a:ext cx="5158405" cy="6100186"/>
            <a:chOff x="0" y="0"/>
            <a:chExt cx="6877873" cy="813358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877873" cy="687787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5075" t="0" r="-25075" b="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6877873"/>
              <a:ext cx="6877873" cy="1255709"/>
              <a:chOff x="0" y="0"/>
              <a:chExt cx="963050" cy="1758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63050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963050">
                    <a:moveTo>
                      <a:pt x="0" y="0"/>
                    </a:moveTo>
                    <a:lnTo>
                      <a:pt x="963050" y="0"/>
                    </a:lnTo>
                    <a:lnTo>
                      <a:pt x="963050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963050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752861" y="4516440"/>
            <a:ext cx="7391139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Problemática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903" t="-77419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999685" y="4041054"/>
            <a:ext cx="5284562" cy="4821409"/>
            <a:chOff x="0" y="0"/>
            <a:chExt cx="832678" cy="7597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2678" cy="759700"/>
            </a:xfrm>
            <a:custGeom>
              <a:avLst/>
              <a:gdLst/>
              <a:ahLst/>
              <a:cxnLst/>
              <a:rect r="r" b="b" t="t" l="l"/>
              <a:pathLst>
                <a:path h="759700" w="832678">
                  <a:moveTo>
                    <a:pt x="0" y="0"/>
                  </a:moveTo>
                  <a:lnTo>
                    <a:pt x="832678" y="0"/>
                  </a:lnTo>
                  <a:lnTo>
                    <a:pt x="832678" y="759700"/>
                  </a:lnTo>
                  <a:lnTo>
                    <a:pt x="0" y="759700"/>
                  </a:lnTo>
                  <a:close/>
                </a:path>
              </a:pathLst>
            </a:custGeom>
            <a:blipFill>
              <a:blip r:embed="rId3"/>
              <a:stretch>
                <a:fillRect l="-55100" t="0" r="0" b="0"/>
              </a:stretch>
            </a:blipFill>
            <a:ln w="4762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999685" y="2329734"/>
            <a:ext cx="14312459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Objetivo general del proyecto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2444" y="4784741"/>
            <a:ext cx="7699700" cy="4375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436F8C"/>
                </a:solidFill>
                <a:latin typeface="Arimo"/>
                <a:ea typeface="Arimo"/>
                <a:cs typeface="Arimo"/>
                <a:sym typeface="Arimo"/>
              </a:rPr>
              <a:t>Ofrecer una solución informática para mejorar la gestión de la organización, implementando nuevas herramientas para el personal y los usuarios. Esto busca optimizar los procesos y mejorar así la experiencia del servicio, asi como contribuir a la toma de decisiones.</a:t>
            </a:r>
          </a:p>
          <a:p>
            <a:pPr algn="l">
              <a:lnSpc>
                <a:spcPts val="238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49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81394" y="2440775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2478313" y="2948773"/>
            <a:ext cx="4069028" cy="5614497"/>
            <a:chOff x="0" y="0"/>
            <a:chExt cx="5425371" cy="7485996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425371" cy="6330265"/>
              <a:chOff x="0" y="0"/>
              <a:chExt cx="696612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9661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696612">
                    <a:moveTo>
                      <a:pt x="0" y="0"/>
                    </a:moveTo>
                    <a:lnTo>
                      <a:pt x="696612" y="0"/>
                    </a:lnTo>
                    <a:lnTo>
                      <a:pt x="696612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3910" t="0" r="-103518" b="0"/>
                </a:stretch>
              </a:blipFill>
              <a:ln w="47625" cap="sq">
                <a:solidFill>
                  <a:srgbClr val="436F8C"/>
                </a:solidFill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6330265"/>
              <a:ext cx="5425371" cy="1155731"/>
              <a:chOff x="0" y="0"/>
              <a:chExt cx="825384" cy="175826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25385" cy="175826"/>
              </a:xfrm>
              <a:custGeom>
                <a:avLst/>
                <a:gdLst/>
                <a:ahLst/>
                <a:cxnLst/>
                <a:rect r="r" b="b" t="t" l="l"/>
                <a:pathLst>
                  <a:path h="175826" w="825385">
                    <a:moveTo>
                      <a:pt x="0" y="0"/>
                    </a:moveTo>
                    <a:lnTo>
                      <a:pt x="825385" y="0"/>
                    </a:lnTo>
                    <a:lnTo>
                      <a:pt x="825385" y="175826"/>
                    </a:lnTo>
                    <a:lnTo>
                      <a:pt x="0" y="175826"/>
                    </a:lnTo>
                    <a:close/>
                  </a:path>
                </a:pathLst>
              </a:custGeom>
              <a:solidFill>
                <a:srgbClr val="436F8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19050"/>
                <a:ext cx="825384" cy="15677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553"/>
                  </a:lnSpc>
                </a:pPr>
              </a:p>
            </p:txBody>
          </p:sp>
        </p:grpSp>
      </p:grpSp>
      <p:sp>
        <p:nvSpPr>
          <p:cNvPr name="TextBox 13" id="13"/>
          <p:cNvSpPr txBox="true"/>
          <p:nvPr/>
        </p:nvSpPr>
        <p:spPr>
          <a:xfrm rot="0">
            <a:off x="1581394" y="1148554"/>
            <a:ext cx="9218370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 strike="noStrike" u="none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Objetivos específicos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81394" y="3084652"/>
            <a:ext cx="9218370" cy="52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346" indent="-334673" lvl="1">
              <a:lnSpc>
                <a:spcPts val="4340"/>
              </a:lnSpc>
              <a:spcBef>
                <a:spcPct val="0"/>
              </a:spcBef>
              <a:buAutoNum type="arabicPeriod" startAt="1"/>
            </a:pPr>
            <a:r>
              <a:rPr lang="en-US" sz="31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Revisar el progreso de los estudiantes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5821" y="4079247"/>
            <a:ext cx="9644043" cy="106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40"/>
              </a:lnSpc>
            </a:pPr>
            <a:r>
              <a:rPr lang="en-US" sz="31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Mejorar la coordinación académica entre alumnos y docentes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5821" y="5619750"/>
            <a:ext cx="9454855" cy="1064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3. Centralizar la información y datos valiosos de la organización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5821" y="7160253"/>
            <a:ext cx="9657053" cy="158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3"/>
              </a:lnSpc>
              <a:spcBef>
                <a:spcPct val="0"/>
              </a:spcBef>
            </a:pPr>
            <a:r>
              <a:rPr lang="en-US" sz="3031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Optimizar la gestión administrativa relacionada con las horas y lugares de trabajo de los docentes, así como también mejorar la eficiencia de los recursos.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4756" y="1083988"/>
            <a:ext cx="15878488" cy="8119025"/>
            <a:chOff x="0" y="0"/>
            <a:chExt cx="5914527" cy="302422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4527" cy="3024229"/>
            </a:xfrm>
            <a:custGeom>
              <a:avLst/>
              <a:gdLst/>
              <a:ahLst/>
              <a:cxnLst/>
              <a:rect r="r" b="b" t="t" l="l"/>
              <a:pathLst>
                <a:path h="3024229" w="5914527">
                  <a:moveTo>
                    <a:pt x="3413" y="0"/>
                  </a:moveTo>
                  <a:lnTo>
                    <a:pt x="5911114" y="0"/>
                  </a:lnTo>
                  <a:cubicBezTo>
                    <a:pt x="5912998" y="0"/>
                    <a:pt x="5914527" y="1528"/>
                    <a:pt x="5914527" y="3413"/>
                  </a:cubicBezTo>
                  <a:lnTo>
                    <a:pt x="5914527" y="3020816"/>
                  </a:lnTo>
                  <a:cubicBezTo>
                    <a:pt x="5914527" y="3021722"/>
                    <a:pt x="5914167" y="3022590"/>
                    <a:pt x="5913527" y="3023230"/>
                  </a:cubicBezTo>
                  <a:cubicBezTo>
                    <a:pt x="5912887" y="3023870"/>
                    <a:pt x="5912019" y="3024229"/>
                    <a:pt x="5911114" y="3024229"/>
                  </a:cubicBezTo>
                  <a:lnTo>
                    <a:pt x="3413" y="3024229"/>
                  </a:lnTo>
                  <a:cubicBezTo>
                    <a:pt x="2508" y="3024229"/>
                    <a:pt x="1640" y="3023870"/>
                    <a:pt x="1000" y="3023230"/>
                  </a:cubicBezTo>
                  <a:cubicBezTo>
                    <a:pt x="360" y="3022590"/>
                    <a:pt x="0" y="3021722"/>
                    <a:pt x="0" y="3020816"/>
                  </a:cubicBezTo>
                  <a:lnTo>
                    <a:pt x="0" y="3413"/>
                  </a:lnTo>
                  <a:cubicBezTo>
                    <a:pt x="0" y="2508"/>
                    <a:pt x="360" y="1640"/>
                    <a:pt x="1000" y="1000"/>
                  </a:cubicBezTo>
                  <a:cubicBezTo>
                    <a:pt x="1640" y="360"/>
                    <a:pt x="2508" y="0"/>
                    <a:pt x="3413" y="0"/>
                  </a:cubicBezTo>
                  <a:close/>
                </a:path>
              </a:pathLst>
            </a:custGeom>
            <a:solidFill>
              <a:srgbClr val="FFFFFF">
                <a:alpha val="94902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5914527" cy="3005179"/>
            </a:xfrm>
            <a:prstGeom prst="rect">
              <a:avLst/>
            </a:prstGeom>
          </p:spPr>
          <p:txBody>
            <a:bodyPr anchor="ctr" rtlCol="false" tIns="48876" lIns="48876" bIns="48876" rIns="48876"/>
            <a:lstStyle/>
            <a:p>
              <a:pPr algn="ctr">
                <a:lnSpc>
                  <a:spcPts val="155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576046" y="1857372"/>
            <a:ext cx="15125212" cy="4762"/>
          </a:xfrm>
          <a:prstGeom prst="line">
            <a:avLst/>
          </a:prstGeom>
          <a:ln cap="flat" w="19050">
            <a:solidFill>
              <a:srgbClr val="436F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4448980" y="4173808"/>
            <a:ext cx="9390039" cy="4526885"/>
          </a:xfrm>
          <a:custGeom>
            <a:avLst/>
            <a:gdLst/>
            <a:ahLst/>
            <a:cxnLst/>
            <a:rect r="r" b="b" t="t" l="l"/>
            <a:pathLst>
              <a:path h="4526885" w="9390039">
                <a:moveTo>
                  <a:pt x="0" y="0"/>
                </a:moveTo>
                <a:lnTo>
                  <a:pt x="9390040" y="0"/>
                </a:lnTo>
                <a:lnTo>
                  <a:pt x="9390040" y="4526885"/>
                </a:lnTo>
                <a:lnTo>
                  <a:pt x="0" y="4526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7" t="-20377" r="0" b="-1930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00632" y="2286273"/>
            <a:ext cx="13286736" cy="112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436F8C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Propuesta de Solución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DAGPFrDdGgY</dc:identifier>
  <dcterms:modified xsi:type="dcterms:W3CDTF">2011-08-01T06:04:30Z</dcterms:modified>
  <cp:revision>1</cp:revision>
  <dc:title>Presentación De Proyecto Aula Virtual</dc:title>
</cp:coreProperties>
</file>